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6858000" cy="9906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r4" initials="u" lastIdx="1" clrIdx="0">
    <p:extLst>
      <p:ext uri="{19B8F6BF-5375-455C-9EA6-DF929625EA0E}">
        <p15:presenceInfo xmlns:p15="http://schemas.microsoft.com/office/powerpoint/2012/main" userId="usr4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FF6600"/>
    <a:srgbClr val="CCFF66"/>
    <a:srgbClr val="EEDF1E"/>
    <a:srgbClr val="EDED1F"/>
    <a:srgbClr val="78EB21"/>
    <a:srgbClr val="5EFF0D"/>
    <a:srgbClr val="23E98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3380" autoAdjust="0"/>
  </p:normalViewPr>
  <p:slideViewPr>
    <p:cSldViewPr>
      <p:cViewPr>
        <p:scale>
          <a:sx n="84" d="100"/>
          <a:sy n="84" d="100"/>
        </p:scale>
        <p:origin x="1386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5621" cy="501497"/>
          </a:xfrm>
          <a:prstGeom prst="rect">
            <a:avLst/>
          </a:prstGeom>
        </p:spPr>
        <p:txBody>
          <a:bodyPr vert="horz" lIns="92413" tIns="46207" rIns="92413" bIns="462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0937" y="1"/>
            <a:ext cx="2985621" cy="501497"/>
          </a:xfrm>
          <a:prstGeom prst="rect">
            <a:avLst/>
          </a:prstGeom>
        </p:spPr>
        <p:txBody>
          <a:bodyPr vert="horz" lIns="92413" tIns="46207" rIns="92413" bIns="46207" rtlCol="0"/>
          <a:lstStyle>
            <a:lvl1pPr algn="r">
              <a:defRPr sz="1200"/>
            </a:lvl1pPr>
          </a:lstStyle>
          <a:p>
            <a:fld id="{3BD81C4B-DD29-4C1A-919A-E81B716FEEAF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750888"/>
            <a:ext cx="26019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3" tIns="46207" rIns="92413" bIns="4620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497" y="4758613"/>
            <a:ext cx="5511174" cy="4508661"/>
          </a:xfrm>
          <a:prstGeom prst="rect">
            <a:avLst/>
          </a:prstGeom>
        </p:spPr>
        <p:txBody>
          <a:bodyPr vert="horz" lIns="92413" tIns="46207" rIns="92413" bIns="4620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5619"/>
            <a:ext cx="2985621" cy="501496"/>
          </a:xfrm>
          <a:prstGeom prst="rect">
            <a:avLst/>
          </a:prstGeom>
        </p:spPr>
        <p:txBody>
          <a:bodyPr vert="horz" lIns="92413" tIns="46207" rIns="92413" bIns="462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0937" y="9515619"/>
            <a:ext cx="2985621" cy="501496"/>
          </a:xfrm>
          <a:prstGeom prst="rect">
            <a:avLst/>
          </a:prstGeom>
        </p:spPr>
        <p:txBody>
          <a:bodyPr vert="horz" lIns="92413" tIns="46207" rIns="92413" bIns="46207" rtlCol="0" anchor="b"/>
          <a:lstStyle>
            <a:lvl1pPr algn="r">
              <a:defRPr sz="1200"/>
            </a:lvl1pPr>
          </a:lstStyle>
          <a:p>
            <a:fld id="{D4DC3107-E37C-4136-9BE7-A9C3BF6859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11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C3107-E37C-4136-9BE7-A9C3BF68594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76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12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30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79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097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19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968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06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151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52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667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182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10001-A62E-4FA6-8FE5-0E53B8356C24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4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2" Type="http://schemas.openxmlformats.org/officeDocument/2006/relationships/notesSlide" Target="../notesSlides/notesSlide1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3.wdp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13.png"/><Relationship Id="rId17" Type="http://schemas.openxmlformats.org/officeDocument/2006/relationships/image" Target="../media/image16.jpeg"/><Relationship Id="rId2" Type="http://schemas.openxmlformats.org/officeDocument/2006/relationships/image" Target="../media/image8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microsoft.com/office/2007/relationships/hdphoto" Target="../media/hdphoto14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11.wdp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5488203" y="37024"/>
            <a:ext cx="1320654" cy="4882114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28000">
                <a:srgbClr val="C4D6EB"/>
              </a:gs>
              <a:gs pos="76000">
                <a:srgbClr val="BFFB9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 anchorCtr="0"/>
          <a:lstStyle/>
          <a:p>
            <a:r>
              <a:rPr kumimoji="1"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悠々ゴシック体E" panose="040B0909000000000000" pitchFamily="49" charset="-128"/>
                <a:ea typeface="AR悠々ゴシック体E" panose="040B0909000000000000" pitchFamily="49" charset="-128"/>
              </a:rPr>
              <a:t>グループホーム</a:t>
            </a:r>
            <a:endParaRPr kumimoji="1" lang="en-US" altLang="ja-JP" sz="3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悠々ゴシック体E" panose="040B0909000000000000" pitchFamily="49" charset="-128"/>
              <a:ea typeface="AR悠々ゴシック体E" panose="040B0909000000000000" pitchFamily="49" charset="-128"/>
            </a:endParaRPr>
          </a:p>
          <a:p>
            <a:r>
              <a:rPr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悠々ゴシック体E" panose="040B0909000000000000" pitchFamily="49" charset="-128"/>
                <a:ea typeface="AR悠々ゴシック体E" panose="040B0909000000000000" pitchFamily="49" charset="-128"/>
              </a:rPr>
              <a:t>　　</a:t>
            </a:r>
            <a:r>
              <a:rPr kumimoji="1"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悠々ゴシック体E" panose="040B0909000000000000" pitchFamily="49" charset="-128"/>
                <a:ea typeface="AR悠々ゴシック体E" panose="040B0909000000000000" pitchFamily="49" charset="-128"/>
              </a:rPr>
              <a:t>亀岡清泉荘通信</a:t>
            </a:r>
            <a:r>
              <a:rPr kumimoji="1" lang="ja-JP" altLang="en-US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　　　</a:t>
            </a:r>
          </a:p>
        </p:txBody>
      </p:sp>
      <p:sp>
        <p:nvSpPr>
          <p:cNvPr id="14" name="円/楕円 13"/>
          <p:cNvSpPr/>
          <p:nvPr/>
        </p:nvSpPr>
        <p:spPr>
          <a:xfrm>
            <a:off x="291664" y="2609740"/>
            <a:ext cx="118844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491506" y="4408469"/>
            <a:ext cx="1408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発行：亀岡清泉荘</a:t>
            </a:r>
            <a:endParaRPr kumimoji="1" lang="en-US" altLang="ja-JP" sz="11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  <a:p>
            <a:pPr algn="dist"/>
            <a:r>
              <a:rPr lang="ja-JP" altLang="en-US" sz="7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亀岡市曽我部町南条下河原</a:t>
            </a:r>
            <a:r>
              <a:rPr lang="en-US" altLang="ja-JP" sz="7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8</a:t>
            </a:r>
            <a:r>
              <a:rPr lang="ja-JP" altLang="en-US" sz="7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番</a:t>
            </a:r>
            <a:endParaRPr lang="en-US" altLang="ja-JP" sz="7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  <a:p>
            <a:pPr algn="dist"/>
            <a:r>
              <a:rPr lang="ja-JP" altLang="en-US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☎</a:t>
            </a:r>
            <a:r>
              <a:rPr lang="en-US" altLang="ja-JP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0771-22-</a:t>
            </a:r>
            <a:r>
              <a:rPr lang="ja-JP" altLang="en-US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８</a:t>
            </a:r>
            <a:r>
              <a:rPr lang="en-US" altLang="ja-JP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239</a:t>
            </a:r>
          </a:p>
          <a:p>
            <a:pPr algn="dist"/>
            <a:endParaRPr kumimoji="1" lang="ja-JP" altLang="en-US" sz="9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425873" y="4147155"/>
            <a:ext cx="1421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令和８</a:t>
            </a:r>
            <a:r>
              <a:rPr kumimoji="1"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年</a:t>
            </a:r>
            <a:r>
              <a:rPr lang="en-US" altLang="ja-JP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8</a:t>
            </a:r>
            <a:r>
              <a:rPr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月</a:t>
            </a:r>
            <a:r>
              <a:rPr lang="en-US" altLang="ja-JP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20</a:t>
            </a:r>
            <a:r>
              <a:rPr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日</a:t>
            </a:r>
            <a:endParaRPr kumimoji="1" lang="en-US" altLang="ja-JP" sz="1100" spc="-1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E72CEC-3D1E-9452-6BD8-9A146F2EF83B}"/>
              </a:ext>
            </a:extLst>
          </p:cNvPr>
          <p:cNvSpPr txBox="1"/>
          <p:nvPr/>
        </p:nvSpPr>
        <p:spPr>
          <a:xfrm>
            <a:off x="6132004" y="3361813"/>
            <a:ext cx="553998" cy="70788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just"/>
            <a:r>
              <a:rPr lang="ja-JP" altLang="en-US" sz="2400" b="1" dirty="0">
                <a:solidFill>
                  <a:schemeClr val="accent2"/>
                </a:solidFill>
                <a:latin typeface="ＤＦてがき角 Std W4" pitchFamily="66" charset="-128"/>
                <a:ea typeface="ＤＦてがき角 Std W4" pitchFamily="66" charset="-128"/>
              </a:rPr>
              <a:t>夏号</a:t>
            </a:r>
            <a:endParaRPr kumimoji="1" lang="ja-JP" altLang="en-US" sz="2400" b="1" dirty="0">
              <a:solidFill>
                <a:schemeClr val="accent2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7B4AEAC-6BC9-0B37-A4FB-95670C5B9F96}"/>
              </a:ext>
            </a:extLst>
          </p:cNvPr>
          <p:cNvSpPr txBox="1"/>
          <p:nvPr/>
        </p:nvSpPr>
        <p:spPr>
          <a:xfrm>
            <a:off x="2760962" y="152518"/>
            <a:ext cx="2508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1200" b="1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b="1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</a:t>
            </a:r>
            <a:endParaRPr kumimoji="1" lang="en-US" altLang="ja-JP" sz="1200" b="1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1798EEE-9555-4D1F-D0FC-97DDFD148C5F}"/>
              </a:ext>
            </a:extLst>
          </p:cNvPr>
          <p:cNvSpPr txBox="1"/>
          <p:nvPr/>
        </p:nvSpPr>
        <p:spPr>
          <a:xfrm rot="16200000">
            <a:off x="2692731" y="212549"/>
            <a:ext cx="1862048" cy="71066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「ここにきて、嫌やなぁと思うことはない。」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「前向きに関わってくれるので、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en-US" altLang="ja-JP" sz="1400" b="1" dirty="0">
                <a:latin typeface="ＤＦてがき角 Std W4" pitchFamily="66" charset="-128"/>
                <a:ea typeface="ＤＦてがき角 Std W4" pitchFamily="66" charset="-128"/>
              </a:rPr>
              <a:t>  </a:t>
            </a:r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前向きな気持ちで過ごせるのがうれしい。」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「職員さんは、にこっと笑ってくれる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en-US" altLang="ja-JP" sz="1400" b="1" dirty="0">
                <a:latin typeface="ＤＦてがき角 Std W4" pitchFamily="66" charset="-128"/>
                <a:ea typeface="ＤＦてがき角 Std W4" pitchFamily="66" charset="-128"/>
              </a:rPr>
              <a:t>  </a:t>
            </a:r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明るい人が多い。雰囲気がよい。」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1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02392FE-CE35-6065-B787-158C312778E7}"/>
              </a:ext>
            </a:extLst>
          </p:cNvPr>
          <p:cNvSpPr txBox="1"/>
          <p:nvPr/>
        </p:nvSpPr>
        <p:spPr>
          <a:xfrm rot="16200000">
            <a:off x="-767845" y="-543435"/>
            <a:ext cx="1292662" cy="542121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B69143-D7BE-8CCA-6AB8-EC8ACA44A019}"/>
              </a:ext>
            </a:extLst>
          </p:cNvPr>
          <p:cNvSpPr txBox="1"/>
          <p:nvPr/>
        </p:nvSpPr>
        <p:spPr>
          <a:xfrm rot="16200000">
            <a:off x="-246778" y="-1865809"/>
            <a:ext cx="6032421" cy="55388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4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グループホームに来てよかったと思う事、</a:t>
            </a:r>
            <a:endParaRPr lang="en-US" altLang="ja-JP" sz="14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利用者さまに聞いてみました。</a:t>
            </a:r>
            <a:endParaRPr lang="en-US" altLang="ja-JP" sz="14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ＤＦてがき角 Std W4" pitchFamily="66" charset="-128"/>
                <a:ea typeface="ＤＦてがき角 Std W4" pitchFamily="66" charset="-128"/>
              </a:rPr>
              <a:t>「お友達がたくさんできたこと、それが一番楽しい。」</a:t>
            </a:r>
            <a:endParaRPr lang="en-US" altLang="ja-JP" sz="1400" b="1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「みんな話しやすい。」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1F45F3E-8055-45AF-9E40-FBC4CEB66C09}"/>
              </a:ext>
            </a:extLst>
          </p:cNvPr>
          <p:cNvSpPr/>
          <p:nvPr/>
        </p:nvSpPr>
        <p:spPr>
          <a:xfrm>
            <a:off x="61248" y="48732"/>
            <a:ext cx="2863696" cy="478176"/>
          </a:xfrm>
          <a:custGeom>
            <a:avLst/>
            <a:gdLst>
              <a:gd name="csX0" fmla="*/ 0 w 2863696"/>
              <a:gd name="csY0" fmla="*/ 79698 h 478176"/>
              <a:gd name="csX1" fmla="*/ 79698 w 2863696"/>
              <a:gd name="csY1" fmla="*/ 0 h 478176"/>
              <a:gd name="csX2" fmla="*/ 809859 w 2863696"/>
              <a:gd name="csY2" fmla="*/ 0 h 478176"/>
              <a:gd name="csX3" fmla="*/ 1540020 w 2863696"/>
              <a:gd name="csY3" fmla="*/ 0 h 478176"/>
              <a:gd name="csX4" fmla="*/ 2783998 w 2863696"/>
              <a:gd name="csY4" fmla="*/ 0 h 478176"/>
              <a:gd name="csX5" fmla="*/ 2863696 w 2863696"/>
              <a:gd name="csY5" fmla="*/ 79698 h 478176"/>
              <a:gd name="csX6" fmla="*/ 2863696 w 2863696"/>
              <a:gd name="csY6" fmla="*/ 398478 h 478176"/>
              <a:gd name="csX7" fmla="*/ 2783998 w 2863696"/>
              <a:gd name="csY7" fmla="*/ 478176 h 478176"/>
              <a:gd name="csX8" fmla="*/ 2107923 w 2863696"/>
              <a:gd name="csY8" fmla="*/ 478176 h 478176"/>
              <a:gd name="csX9" fmla="*/ 1431848 w 2863696"/>
              <a:gd name="csY9" fmla="*/ 478176 h 478176"/>
              <a:gd name="csX10" fmla="*/ 836902 w 2863696"/>
              <a:gd name="csY10" fmla="*/ 478176 h 478176"/>
              <a:gd name="csX11" fmla="*/ 79698 w 2863696"/>
              <a:gd name="csY11" fmla="*/ 478176 h 478176"/>
              <a:gd name="csX12" fmla="*/ 0 w 2863696"/>
              <a:gd name="csY12" fmla="*/ 398478 h 478176"/>
              <a:gd name="csX13" fmla="*/ 0 w 2863696"/>
              <a:gd name="csY13" fmla="*/ 79698 h 4781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863696" h="478176" fill="none" extrusionOk="0">
                <a:moveTo>
                  <a:pt x="0" y="79698"/>
                </a:moveTo>
                <a:cubicBezTo>
                  <a:pt x="-7389" y="39311"/>
                  <a:pt x="36378" y="-7038"/>
                  <a:pt x="79698" y="0"/>
                </a:cubicBezTo>
                <a:cubicBezTo>
                  <a:pt x="255855" y="-16401"/>
                  <a:pt x="533546" y="21259"/>
                  <a:pt x="809859" y="0"/>
                </a:cubicBezTo>
                <a:cubicBezTo>
                  <a:pt x="1086172" y="-21259"/>
                  <a:pt x="1212906" y="-25166"/>
                  <a:pt x="1540020" y="0"/>
                </a:cubicBezTo>
                <a:cubicBezTo>
                  <a:pt x="1867134" y="25166"/>
                  <a:pt x="2493454" y="-53785"/>
                  <a:pt x="2783998" y="0"/>
                </a:cubicBezTo>
                <a:cubicBezTo>
                  <a:pt x="2828928" y="1396"/>
                  <a:pt x="2866247" y="35642"/>
                  <a:pt x="2863696" y="79698"/>
                </a:cubicBezTo>
                <a:cubicBezTo>
                  <a:pt x="2875323" y="172797"/>
                  <a:pt x="2860503" y="279495"/>
                  <a:pt x="2863696" y="398478"/>
                </a:cubicBezTo>
                <a:cubicBezTo>
                  <a:pt x="2864583" y="447654"/>
                  <a:pt x="2833275" y="471649"/>
                  <a:pt x="2783998" y="478176"/>
                </a:cubicBezTo>
                <a:cubicBezTo>
                  <a:pt x="2493998" y="484005"/>
                  <a:pt x="2261554" y="449189"/>
                  <a:pt x="2107923" y="478176"/>
                </a:cubicBezTo>
                <a:cubicBezTo>
                  <a:pt x="1954293" y="507163"/>
                  <a:pt x="1766088" y="472016"/>
                  <a:pt x="1431848" y="478176"/>
                </a:cubicBezTo>
                <a:cubicBezTo>
                  <a:pt x="1097608" y="484336"/>
                  <a:pt x="978971" y="505171"/>
                  <a:pt x="836902" y="478176"/>
                </a:cubicBezTo>
                <a:cubicBezTo>
                  <a:pt x="694833" y="451181"/>
                  <a:pt x="263618" y="499338"/>
                  <a:pt x="79698" y="478176"/>
                </a:cubicBezTo>
                <a:cubicBezTo>
                  <a:pt x="35998" y="474315"/>
                  <a:pt x="7256" y="441782"/>
                  <a:pt x="0" y="398478"/>
                </a:cubicBezTo>
                <a:cubicBezTo>
                  <a:pt x="-9803" y="292896"/>
                  <a:pt x="7650" y="152990"/>
                  <a:pt x="0" y="79698"/>
                </a:cubicBezTo>
                <a:close/>
              </a:path>
              <a:path w="2863696" h="478176" stroke="0" extrusionOk="0">
                <a:moveTo>
                  <a:pt x="0" y="79698"/>
                </a:moveTo>
                <a:cubicBezTo>
                  <a:pt x="7929" y="28909"/>
                  <a:pt x="33325" y="418"/>
                  <a:pt x="79698" y="0"/>
                </a:cubicBezTo>
                <a:cubicBezTo>
                  <a:pt x="338813" y="-7554"/>
                  <a:pt x="451801" y="15464"/>
                  <a:pt x="755773" y="0"/>
                </a:cubicBezTo>
                <a:cubicBezTo>
                  <a:pt x="1059745" y="-15464"/>
                  <a:pt x="1332728" y="9960"/>
                  <a:pt x="1485934" y="0"/>
                </a:cubicBezTo>
                <a:cubicBezTo>
                  <a:pt x="1639140" y="-9960"/>
                  <a:pt x="2375095" y="13513"/>
                  <a:pt x="2783998" y="0"/>
                </a:cubicBezTo>
                <a:cubicBezTo>
                  <a:pt x="2830994" y="5433"/>
                  <a:pt x="2859588" y="34423"/>
                  <a:pt x="2863696" y="79698"/>
                </a:cubicBezTo>
                <a:cubicBezTo>
                  <a:pt x="2863988" y="202104"/>
                  <a:pt x="2869677" y="308860"/>
                  <a:pt x="2863696" y="398478"/>
                </a:cubicBezTo>
                <a:cubicBezTo>
                  <a:pt x="2868747" y="434750"/>
                  <a:pt x="2827969" y="475303"/>
                  <a:pt x="2783998" y="478176"/>
                </a:cubicBezTo>
                <a:cubicBezTo>
                  <a:pt x="2443581" y="506864"/>
                  <a:pt x="2326739" y="509418"/>
                  <a:pt x="2080880" y="478176"/>
                </a:cubicBezTo>
                <a:cubicBezTo>
                  <a:pt x="1835021" y="446934"/>
                  <a:pt x="1608799" y="493119"/>
                  <a:pt x="1404805" y="478176"/>
                </a:cubicBezTo>
                <a:cubicBezTo>
                  <a:pt x="1200811" y="463233"/>
                  <a:pt x="1010800" y="488770"/>
                  <a:pt x="728730" y="478176"/>
                </a:cubicBezTo>
                <a:cubicBezTo>
                  <a:pt x="446660" y="467582"/>
                  <a:pt x="375349" y="471314"/>
                  <a:pt x="79698" y="478176"/>
                </a:cubicBezTo>
                <a:cubicBezTo>
                  <a:pt x="33208" y="478673"/>
                  <a:pt x="7371" y="446030"/>
                  <a:pt x="0" y="398478"/>
                </a:cubicBezTo>
                <a:cubicBezTo>
                  <a:pt x="-15232" y="265919"/>
                  <a:pt x="-11553" y="168247"/>
                  <a:pt x="0" y="79698"/>
                </a:cubicBezTo>
                <a:close/>
              </a:path>
            </a:pathLst>
          </a:custGeom>
          <a:solidFill>
            <a:srgbClr val="CCFF66"/>
          </a:solidFill>
          <a:ln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15836839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5" name="テキスト ボックス 1034">
            <a:extLst>
              <a:ext uri="{FF2B5EF4-FFF2-40B4-BE49-F238E27FC236}">
                <a16:creationId xmlns:a16="http://schemas.microsoft.com/office/drawing/2014/main" id="{D2BA84D6-1CE1-BA64-357D-D2AF4FF15611}"/>
              </a:ext>
            </a:extLst>
          </p:cNvPr>
          <p:cNvSpPr txBox="1"/>
          <p:nvPr/>
        </p:nvSpPr>
        <p:spPr>
          <a:xfrm rot="16200000">
            <a:off x="3266141" y="-1258706"/>
            <a:ext cx="553998" cy="67133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5F8CA76-BFCD-7785-DC1E-61C578AA9709}"/>
              </a:ext>
            </a:extLst>
          </p:cNvPr>
          <p:cNvSpPr txBox="1"/>
          <p:nvPr/>
        </p:nvSpPr>
        <p:spPr>
          <a:xfrm rot="16200000">
            <a:off x="3374722" y="-3085881"/>
            <a:ext cx="430887" cy="6807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kumimoji="1" lang="ja-JP" altLang="en-US" sz="1600" b="1" dirty="0">
                <a:latin typeface="ＤＦてがき角 Std W4" pitchFamily="66" charset="-128"/>
                <a:ea typeface="ＤＦてがき角 Std W4" pitchFamily="66" charset="-128"/>
              </a:rPr>
              <a:t>「ここに来てよかった。」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375C57B-BBEE-D8C6-D732-AAF8E3E73B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8" y="1041643"/>
            <a:ext cx="2619598" cy="1964699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D197BF1E-E93E-5D12-605C-283A0E4402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71" y="4400387"/>
            <a:ext cx="1723839" cy="1292878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F206B0FD-0CEB-4633-0525-87F932336E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1" y="7988277"/>
            <a:ext cx="2336211" cy="1752159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6EABD54B-A4F2-B803-9A99-4DB20C83BB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928" y="1041643"/>
            <a:ext cx="2619598" cy="1964699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1F330842-6528-33C6-DC9B-E93D96223D2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895" y="4068505"/>
            <a:ext cx="2162994" cy="1622244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AC2DEBBA-AC7D-53E5-6FE4-3CF7B237AAF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356" y="6400143"/>
            <a:ext cx="3753928" cy="2815447"/>
          </a:xfrm>
          <a:prstGeom prst="rect">
            <a:avLst/>
          </a:prstGeom>
        </p:spPr>
      </p:pic>
      <p:pic>
        <p:nvPicPr>
          <p:cNvPr id="1033" name="図 1032">
            <a:extLst>
              <a:ext uri="{FF2B5EF4-FFF2-40B4-BE49-F238E27FC236}">
                <a16:creationId xmlns:a16="http://schemas.microsoft.com/office/drawing/2014/main" id="{5B154BE9-7732-7EA4-8CBA-CC47C9945D1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58" y="6430661"/>
            <a:ext cx="1723840" cy="129288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23C75E5-4AE7-6A5E-DD8B-BFB80639FDCF}"/>
              </a:ext>
            </a:extLst>
          </p:cNvPr>
          <p:cNvSpPr txBox="1"/>
          <p:nvPr/>
        </p:nvSpPr>
        <p:spPr>
          <a:xfrm rot="16200000">
            <a:off x="3513567" y="2325498"/>
            <a:ext cx="800219" cy="77048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「何かやらしてもらって、ここにずっといたいわ」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「今まで、気遣って頑張ってきた。ここでゆっくりして過ごすわ。今が一番幸せ。」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134F21B-1C30-1AD3-2D89-AAFFCC33E129}"/>
              </a:ext>
            </a:extLst>
          </p:cNvPr>
          <p:cNvSpPr txBox="1"/>
          <p:nvPr/>
        </p:nvSpPr>
        <p:spPr>
          <a:xfrm rot="16200000">
            <a:off x="6231599" y="6016547"/>
            <a:ext cx="1231106" cy="77048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皆さんのうれしい、楽しいが続くよう、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日々の暮らしを大切にしています☆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236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09F56B-4EDF-F04B-B35D-B371A81DF941}"/>
              </a:ext>
            </a:extLst>
          </p:cNvPr>
          <p:cNvSpPr txBox="1"/>
          <p:nvPr/>
        </p:nvSpPr>
        <p:spPr>
          <a:xfrm>
            <a:off x="-2661475" y="2195649"/>
            <a:ext cx="203186" cy="4571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kumimoji="1" lang="ja-JP" altLang="en-US" sz="1200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451625E-B0C3-3C61-C581-D070FA6AC5B3}"/>
              </a:ext>
            </a:extLst>
          </p:cNvPr>
          <p:cNvSpPr txBox="1"/>
          <p:nvPr/>
        </p:nvSpPr>
        <p:spPr>
          <a:xfrm rot="16200000">
            <a:off x="3188418" y="-162272"/>
            <a:ext cx="553998" cy="237594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CB6D508-D095-DC69-5E1D-503B8D436FFB}"/>
              </a:ext>
            </a:extLst>
          </p:cNvPr>
          <p:cNvSpPr txBox="1"/>
          <p:nvPr/>
        </p:nvSpPr>
        <p:spPr>
          <a:xfrm rot="16200000">
            <a:off x="3219524" y="-2622305"/>
            <a:ext cx="738664" cy="668121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DF69D65-AF34-C665-7C41-B799845B9332}"/>
              </a:ext>
            </a:extLst>
          </p:cNvPr>
          <p:cNvSpPr txBox="1"/>
          <p:nvPr/>
        </p:nvSpPr>
        <p:spPr>
          <a:xfrm rot="16200000">
            <a:off x="2884790" y="5153681"/>
            <a:ext cx="553998" cy="53285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083" name="テキスト ボックス 2082">
            <a:extLst>
              <a:ext uri="{FF2B5EF4-FFF2-40B4-BE49-F238E27FC236}">
                <a16:creationId xmlns:a16="http://schemas.microsoft.com/office/drawing/2014/main" id="{44AB9515-5BF0-9D25-BA2B-45C559268A2A}"/>
              </a:ext>
            </a:extLst>
          </p:cNvPr>
          <p:cNvSpPr txBox="1"/>
          <p:nvPr/>
        </p:nvSpPr>
        <p:spPr>
          <a:xfrm rot="16200000">
            <a:off x="3357669" y="-3032839"/>
            <a:ext cx="553998" cy="68516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D6300D-E429-C2A8-1C01-154765AC287E}"/>
              </a:ext>
            </a:extLst>
          </p:cNvPr>
          <p:cNvSpPr txBox="1"/>
          <p:nvPr/>
        </p:nvSpPr>
        <p:spPr>
          <a:xfrm rot="16200000">
            <a:off x="2331287" y="1314203"/>
            <a:ext cx="553998" cy="46738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11882334-2D81-4887-4D93-F3072E96A8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4" y="3270135"/>
            <a:ext cx="2397272" cy="1797954"/>
          </a:xfrm>
          <a:prstGeom prst="rect">
            <a:avLst/>
          </a:prstGeom>
        </p:spPr>
      </p:pic>
      <p:pic>
        <p:nvPicPr>
          <p:cNvPr id="2058" name="図 2057">
            <a:extLst>
              <a:ext uri="{FF2B5EF4-FFF2-40B4-BE49-F238E27FC236}">
                <a16:creationId xmlns:a16="http://schemas.microsoft.com/office/drawing/2014/main" id="{5AAB484B-6347-91B3-BDC2-6D9B5F8331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167" y="3234896"/>
            <a:ext cx="2437009" cy="1827756"/>
          </a:xfrm>
          <a:prstGeom prst="rect">
            <a:avLst/>
          </a:prstGeom>
        </p:spPr>
      </p:pic>
      <p:pic>
        <p:nvPicPr>
          <p:cNvPr id="2063" name="図 2062">
            <a:extLst>
              <a:ext uri="{FF2B5EF4-FFF2-40B4-BE49-F238E27FC236}">
                <a16:creationId xmlns:a16="http://schemas.microsoft.com/office/drawing/2014/main" id="{694FC392-DB70-0A3F-D6C4-62BDA8FF0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20" y="5153804"/>
            <a:ext cx="2225854" cy="1669390"/>
          </a:xfrm>
          <a:prstGeom prst="rect">
            <a:avLst/>
          </a:prstGeom>
        </p:spPr>
      </p:pic>
      <p:pic>
        <p:nvPicPr>
          <p:cNvPr id="2067" name="図 2066">
            <a:extLst>
              <a:ext uri="{FF2B5EF4-FFF2-40B4-BE49-F238E27FC236}">
                <a16:creationId xmlns:a16="http://schemas.microsoft.com/office/drawing/2014/main" id="{4A70CCC9-66A1-55D2-935A-49CBEF607F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97"/>
            <a:ext cx="3319127" cy="248934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FFF4D0-CE53-B074-0FB4-86C5622D90EF}"/>
              </a:ext>
            </a:extLst>
          </p:cNvPr>
          <p:cNvSpPr txBox="1"/>
          <p:nvPr/>
        </p:nvSpPr>
        <p:spPr>
          <a:xfrm rot="16200000">
            <a:off x="4109318" y="86089"/>
            <a:ext cx="2031325" cy="33191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kumimoji="1"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先日、</a:t>
            </a:r>
            <a:r>
              <a:rPr kumimoji="1" lang="en-US" altLang="ja-JP" sz="1200" b="1" dirty="0">
                <a:latin typeface="ＤＦてがき角 Std W4" pitchFamily="66" charset="-128"/>
                <a:ea typeface="ＤＦてがき角 Std W4" pitchFamily="66" charset="-128"/>
              </a:rPr>
              <a:t>9</a:t>
            </a:r>
            <a:r>
              <a:rPr kumimoji="1"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年半にわたり、当ホームで過ごされた方を、ご家族とともにお見送りしました。</a:t>
            </a:r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いつも職員にも丁寧にお話して下さったこと、</a:t>
            </a:r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何気ない会話や笑顔、いつもの生活の一つ一つが、私たちの大切な思い出となっています。</a:t>
            </a:r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ご家族からは、「感謝しかありません。」と</a:t>
            </a:r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何度も温かい言葉をいただきました。</a:t>
            </a:r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これからも、日々の暮らしを大切にしながら</a:t>
            </a:r>
            <a:r>
              <a:rPr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、</a:t>
            </a:r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その方らしく過ごせるよう、最期まで支えて</a:t>
            </a:r>
            <a:endParaRPr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b="1" dirty="0">
                <a:latin typeface="ＤＦてがき角 Std W4" pitchFamily="66" charset="-128"/>
                <a:ea typeface="ＤＦてがき角 Std W4" pitchFamily="66" charset="-128"/>
              </a:rPr>
              <a:t>いきたいと思います。</a:t>
            </a:r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AA7BD728-06FA-2B14-26C5-8B172EC2BFAF}"/>
              </a:ext>
            </a:extLst>
          </p:cNvPr>
          <p:cNvSpPr/>
          <p:nvPr/>
        </p:nvSpPr>
        <p:spPr>
          <a:xfrm>
            <a:off x="3789040" y="183974"/>
            <a:ext cx="2833809" cy="446896"/>
          </a:xfrm>
          <a:custGeom>
            <a:avLst/>
            <a:gdLst>
              <a:gd name="csX0" fmla="*/ 0 w 2833809"/>
              <a:gd name="csY0" fmla="*/ 74484 h 446896"/>
              <a:gd name="csX1" fmla="*/ 74484 w 2833809"/>
              <a:gd name="csY1" fmla="*/ 0 h 446896"/>
              <a:gd name="csX2" fmla="*/ 799391 w 2833809"/>
              <a:gd name="csY2" fmla="*/ 0 h 446896"/>
              <a:gd name="csX3" fmla="*/ 1524298 w 2833809"/>
              <a:gd name="csY3" fmla="*/ 0 h 446896"/>
              <a:gd name="csX4" fmla="*/ 2759325 w 2833809"/>
              <a:gd name="csY4" fmla="*/ 0 h 446896"/>
              <a:gd name="csX5" fmla="*/ 2833809 w 2833809"/>
              <a:gd name="csY5" fmla="*/ 74484 h 446896"/>
              <a:gd name="csX6" fmla="*/ 2833809 w 2833809"/>
              <a:gd name="csY6" fmla="*/ 372412 h 446896"/>
              <a:gd name="csX7" fmla="*/ 2759325 w 2833809"/>
              <a:gd name="csY7" fmla="*/ 446896 h 446896"/>
              <a:gd name="csX8" fmla="*/ 2088115 w 2833809"/>
              <a:gd name="csY8" fmla="*/ 446896 h 446896"/>
              <a:gd name="csX9" fmla="*/ 1416905 w 2833809"/>
              <a:gd name="csY9" fmla="*/ 446896 h 446896"/>
              <a:gd name="csX10" fmla="*/ 826239 w 2833809"/>
              <a:gd name="csY10" fmla="*/ 446896 h 446896"/>
              <a:gd name="csX11" fmla="*/ 74484 w 2833809"/>
              <a:gd name="csY11" fmla="*/ 446896 h 446896"/>
              <a:gd name="csX12" fmla="*/ 0 w 2833809"/>
              <a:gd name="csY12" fmla="*/ 372412 h 446896"/>
              <a:gd name="csX13" fmla="*/ 0 w 2833809"/>
              <a:gd name="csY13" fmla="*/ 74484 h 44689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833809" h="446896" fill="none" extrusionOk="0">
                <a:moveTo>
                  <a:pt x="0" y="74484"/>
                </a:moveTo>
                <a:cubicBezTo>
                  <a:pt x="-7817" y="37187"/>
                  <a:pt x="33865" y="-5230"/>
                  <a:pt x="74484" y="0"/>
                </a:cubicBezTo>
                <a:cubicBezTo>
                  <a:pt x="322478" y="1206"/>
                  <a:pt x="613834" y="-15055"/>
                  <a:pt x="799391" y="0"/>
                </a:cubicBezTo>
                <a:cubicBezTo>
                  <a:pt x="984948" y="15055"/>
                  <a:pt x="1287340" y="-13238"/>
                  <a:pt x="1524298" y="0"/>
                </a:cubicBezTo>
                <a:cubicBezTo>
                  <a:pt x="1761256" y="13238"/>
                  <a:pt x="2200041" y="-55164"/>
                  <a:pt x="2759325" y="0"/>
                </a:cubicBezTo>
                <a:cubicBezTo>
                  <a:pt x="2803471" y="4597"/>
                  <a:pt x="2834935" y="33330"/>
                  <a:pt x="2833809" y="74484"/>
                </a:cubicBezTo>
                <a:cubicBezTo>
                  <a:pt x="2840609" y="200888"/>
                  <a:pt x="2840929" y="287612"/>
                  <a:pt x="2833809" y="372412"/>
                </a:cubicBezTo>
                <a:cubicBezTo>
                  <a:pt x="2835062" y="420833"/>
                  <a:pt x="2802501" y="444365"/>
                  <a:pt x="2759325" y="446896"/>
                </a:cubicBezTo>
                <a:cubicBezTo>
                  <a:pt x="2576611" y="469303"/>
                  <a:pt x="2243276" y="415260"/>
                  <a:pt x="2088115" y="446896"/>
                </a:cubicBezTo>
                <a:cubicBezTo>
                  <a:pt x="1932954" y="478533"/>
                  <a:pt x="1700888" y="480381"/>
                  <a:pt x="1416905" y="446896"/>
                </a:cubicBezTo>
                <a:cubicBezTo>
                  <a:pt x="1132922" y="413412"/>
                  <a:pt x="1078703" y="446783"/>
                  <a:pt x="826239" y="446896"/>
                </a:cubicBezTo>
                <a:cubicBezTo>
                  <a:pt x="573775" y="447009"/>
                  <a:pt x="375197" y="449602"/>
                  <a:pt x="74484" y="446896"/>
                </a:cubicBezTo>
                <a:cubicBezTo>
                  <a:pt x="33904" y="440107"/>
                  <a:pt x="8083" y="412755"/>
                  <a:pt x="0" y="372412"/>
                </a:cubicBezTo>
                <a:cubicBezTo>
                  <a:pt x="-12808" y="260875"/>
                  <a:pt x="-9800" y="175009"/>
                  <a:pt x="0" y="74484"/>
                </a:cubicBezTo>
                <a:close/>
              </a:path>
              <a:path w="2833809" h="446896" stroke="0" extrusionOk="0">
                <a:moveTo>
                  <a:pt x="0" y="74484"/>
                </a:moveTo>
                <a:cubicBezTo>
                  <a:pt x="4337" y="29643"/>
                  <a:pt x="27713" y="1000"/>
                  <a:pt x="74484" y="0"/>
                </a:cubicBezTo>
                <a:cubicBezTo>
                  <a:pt x="301311" y="8282"/>
                  <a:pt x="499091" y="-16506"/>
                  <a:pt x="745694" y="0"/>
                </a:cubicBezTo>
                <a:cubicBezTo>
                  <a:pt x="992297" y="16506"/>
                  <a:pt x="1111407" y="1391"/>
                  <a:pt x="1470601" y="0"/>
                </a:cubicBezTo>
                <a:cubicBezTo>
                  <a:pt x="1829795" y="-1391"/>
                  <a:pt x="2387243" y="-35416"/>
                  <a:pt x="2759325" y="0"/>
                </a:cubicBezTo>
                <a:cubicBezTo>
                  <a:pt x="2803298" y="5173"/>
                  <a:pt x="2828375" y="31683"/>
                  <a:pt x="2833809" y="74484"/>
                </a:cubicBezTo>
                <a:cubicBezTo>
                  <a:pt x="2827022" y="199473"/>
                  <a:pt x="2823021" y="296937"/>
                  <a:pt x="2833809" y="372412"/>
                </a:cubicBezTo>
                <a:cubicBezTo>
                  <a:pt x="2837917" y="407249"/>
                  <a:pt x="2800302" y="436731"/>
                  <a:pt x="2759325" y="446896"/>
                </a:cubicBezTo>
                <a:cubicBezTo>
                  <a:pt x="2460180" y="447547"/>
                  <a:pt x="2241043" y="451378"/>
                  <a:pt x="2061266" y="446896"/>
                </a:cubicBezTo>
                <a:cubicBezTo>
                  <a:pt x="1881489" y="442414"/>
                  <a:pt x="1560602" y="462394"/>
                  <a:pt x="1390056" y="446896"/>
                </a:cubicBezTo>
                <a:cubicBezTo>
                  <a:pt x="1219510" y="431399"/>
                  <a:pt x="979186" y="424237"/>
                  <a:pt x="718846" y="446896"/>
                </a:cubicBezTo>
                <a:cubicBezTo>
                  <a:pt x="458506" y="469556"/>
                  <a:pt x="392961" y="474263"/>
                  <a:pt x="74484" y="446896"/>
                </a:cubicBezTo>
                <a:cubicBezTo>
                  <a:pt x="29639" y="447642"/>
                  <a:pt x="7259" y="417031"/>
                  <a:pt x="0" y="372412"/>
                </a:cubicBezTo>
                <a:cubicBezTo>
                  <a:pt x="-9284" y="252962"/>
                  <a:pt x="13496" y="156659"/>
                  <a:pt x="0" y="74484"/>
                </a:cubicBezTo>
                <a:close/>
              </a:path>
            </a:pathLst>
          </a:custGeom>
          <a:solidFill>
            <a:srgbClr val="CCFF66"/>
          </a:solidFill>
          <a:ln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15836839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234B34-A2CD-9B07-4314-664BFC797585}"/>
              </a:ext>
            </a:extLst>
          </p:cNvPr>
          <p:cNvSpPr txBox="1"/>
          <p:nvPr/>
        </p:nvSpPr>
        <p:spPr>
          <a:xfrm rot="16200000">
            <a:off x="7079258" y="-2979760"/>
            <a:ext cx="400110" cy="6807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その人らしい暮らしを最期まで</a:t>
            </a:r>
            <a:endParaRPr kumimoji="1" lang="ja-JP" altLang="en-US" sz="14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F88B8A8-9D03-0939-6A44-1EAE4B51EB16}"/>
              </a:ext>
            </a:extLst>
          </p:cNvPr>
          <p:cNvSpPr/>
          <p:nvPr/>
        </p:nvSpPr>
        <p:spPr>
          <a:xfrm>
            <a:off x="116632" y="2671179"/>
            <a:ext cx="3062099" cy="445724"/>
          </a:xfrm>
          <a:custGeom>
            <a:avLst/>
            <a:gdLst>
              <a:gd name="csX0" fmla="*/ 0 w 3062099"/>
              <a:gd name="csY0" fmla="*/ 74289 h 445724"/>
              <a:gd name="csX1" fmla="*/ 74289 w 3062099"/>
              <a:gd name="csY1" fmla="*/ 0 h 445724"/>
              <a:gd name="csX2" fmla="*/ 715264 w 3062099"/>
              <a:gd name="csY2" fmla="*/ 0 h 445724"/>
              <a:gd name="csX3" fmla="*/ 1297968 w 3062099"/>
              <a:gd name="csY3" fmla="*/ 0 h 445724"/>
              <a:gd name="csX4" fmla="*/ 1880672 w 3062099"/>
              <a:gd name="csY4" fmla="*/ 0 h 445724"/>
              <a:gd name="csX5" fmla="*/ 2987810 w 3062099"/>
              <a:gd name="csY5" fmla="*/ 0 h 445724"/>
              <a:gd name="csX6" fmla="*/ 3062099 w 3062099"/>
              <a:gd name="csY6" fmla="*/ 74289 h 445724"/>
              <a:gd name="csX7" fmla="*/ 3062099 w 3062099"/>
              <a:gd name="csY7" fmla="*/ 371435 h 445724"/>
              <a:gd name="csX8" fmla="*/ 2987810 w 3062099"/>
              <a:gd name="csY8" fmla="*/ 445724 h 445724"/>
              <a:gd name="csX9" fmla="*/ 2375971 w 3062099"/>
              <a:gd name="csY9" fmla="*/ 445724 h 445724"/>
              <a:gd name="csX10" fmla="*/ 1793266 w 3062099"/>
              <a:gd name="csY10" fmla="*/ 445724 h 445724"/>
              <a:gd name="csX11" fmla="*/ 1239697 w 3062099"/>
              <a:gd name="csY11" fmla="*/ 445724 h 445724"/>
              <a:gd name="csX12" fmla="*/ 627858 w 3062099"/>
              <a:gd name="csY12" fmla="*/ 445724 h 445724"/>
              <a:gd name="csX13" fmla="*/ 74289 w 3062099"/>
              <a:gd name="csY13" fmla="*/ 445724 h 445724"/>
              <a:gd name="csX14" fmla="*/ 0 w 3062099"/>
              <a:gd name="csY14" fmla="*/ 371435 h 445724"/>
              <a:gd name="csX15" fmla="*/ 0 w 3062099"/>
              <a:gd name="csY15" fmla="*/ 74289 h 4457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3062099" h="445724" fill="none" extrusionOk="0">
                <a:moveTo>
                  <a:pt x="0" y="74289"/>
                </a:moveTo>
                <a:cubicBezTo>
                  <a:pt x="-5224" y="33401"/>
                  <a:pt x="25885" y="4110"/>
                  <a:pt x="74289" y="0"/>
                </a:cubicBezTo>
                <a:cubicBezTo>
                  <a:pt x="243290" y="-26764"/>
                  <a:pt x="554660" y="-29269"/>
                  <a:pt x="715264" y="0"/>
                </a:cubicBezTo>
                <a:cubicBezTo>
                  <a:pt x="875868" y="29269"/>
                  <a:pt x="1051668" y="-2384"/>
                  <a:pt x="1297968" y="0"/>
                </a:cubicBezTo>
                <a:cubicBezTo>
                  <a:pt x="1544268" y="2384"/>
                  <a:pt x="1619878" y="-24876"/>
                  <a:pt x="1880672" y="0"/>
                </a:cubicBezTo>
                <a:cubicBezTo>
                  <a:pt x="2141466" y="24876"/>
                  <a:pt x="2591560" y="-8871"/>
                  <a:pt x="2987810" y="0"/>
                </a:cubicBezTo>
                <a:cubicBezTo>
                  <a:pt x="3030182" y="7808"/>
                  <a:pt x="3067763" y="26232"/>
                  <a:pt x="3062099" y="74289"/>
                </a:cubicBezTo>
                <a:cubicBezTo>
                  <a:pt x="3056302" y="198281"/>
                  <a:pt x="3047742" y="252287"/>
                  <a:pt x="3062099" y="371435"/>
                </a:cubicBezTo>
                <a:cubicBezTo>
                  <a:pt x="3059153" y="413439"/>
                  <a:pt x="3027644" y="435827"/>
                  <a:pt x="2987810" y="445724"/>
                </a:cubicBezTo>
                <a:cubicBezTo>
                  <a:pt x="2840366" y="427895"/>
                  <a:pt x="2572354" y="440186"/>
                  <a:pt x="2375971" y="445724"/>
                </a:cubicBezTo>
                <a:cubicBezTo>
                  <a:pt x="2179588" y="451262"/>
                  <a:pt x="2081904" y="418375"/>
                  <a:pt x="1793266" y="445724"/>
                </a:cubicBezTo>
                <a:cubicBezTo>
                  <a:pt x="1504628" y="473073"/>
                  <a:pt x="1411803" y="427350"/>
                  <a:pt x="1239697" y="445724"/>
                </a:cubicBezTo>
                <a:cubicBezTo>
                  <a:pt x="1067591" y="464098"/>
                  <a:pt x="782711" y="444289"/>
                  <a:pt x="627858" y="445724"/>
                </a:cubicBezTo>
                <a:cubicBezTo>
                  <a:pt x="473005" y="447159"/>
                  <a:pt x="240730" y="444166"/>
                  <a:pt x="74289" y="445724"/>
                </a:cubicBezTo>
                <a:cubicBezTo>
                  <a:pt x="25910" y="451914"/>
                  <a:pt x="8394" y="409033"/>
                  <a:pt x="0" y="371435"/>
                </a:cubicBezTo>
                <a:cubicBezTo>
                  <a:pt x="13066" y="270419"/>
                  <a:pt x="190" y="142353"/>
                  <a:pt x="0" y="74289"/>
                </a:cubicBezTo>
                <a:close/>
              </a:path>
              <a:path w="3062099" h="445724" stroke="0" extrusionOk="0">
                <a:moveTo>
                  <a:pt x="0" y="74289"/>
                </a:moveTo>
                <a:cubicBezTo>
                  <a:pt x="6422" y="27774"/>
                  <a:pt x="23868" y="1666"/>
                  <a:pt x="74289" y="0"/>
                </a:cubicBezTo>
                <a:cubicBezTo>
                  <a:pt x="323987" y="11963"/>
                  <a:pt x="372581" y="-296"/>
                  <a:pt x="656993" y="0"/>
                </a:cubicBezTo>
                <a:cubicBezTo>
                  <a:pt x="941405" y="296"/>
                  <a:pt x="1060023" y="-19242"/>
                  <a:pt x="1297968" y="0"/>
                </a:cubicBezTo>
                <a:cubicBezTo>
                  <a:pt x="1535914" y="19242"/>
                  <a:pt x="1678488" y="22929"/>
                  <a:pt x="1938942" y="0"/>
                </a:cubicBezTo>
                <a:cubicBezTo>
                  <a:pt x="2199396" y="-22929"/>
                  <a:pt x="2553418" y="-40630"/>
                  <a:pt x="2987810" y="0"/>
                </a:cubicBezTo>
                <a:cubicBezTo>
                  <a:pt x="3025750" y="5851"/>
                  <a:pt x="3059331" y="33956"/>
                  <a:pt x="3062099" y="74289"/>
                </a:cubicBezTo>
                <a:cubicBezTo>
                  <a:pt x="3063508" y="203145"/>
                  <a:pt x="3056682" y="301051"/>
                  <a:pt x="3062099" y="371435"/>
                </a:cubicBezTo>
                <a:cubicBezTo>
                  <a:pt x="3070302" y="418420"/>
                  <a:pt x="3035350" y="452179"/>
                  <a:pt x="2987810" y="445724"/>
                </a:cubicBezTo>
                <a:cubicBezTo>
                  <a:pt x="2727130" y="441635"/>
                  <a:pt x="2580530" y="444955"/>
                  <a:pt x="2463376" y="445724"/>
                </a:cubicBezTo>
                <a:cubicBezTo>
                  <a:pt x="2346222" y="446493"/>
                  <a:pt x="2022563" y="431443"/>
                  <a:pt x="1880672" y="445724"/>
                </a:cubicBezTo>
                <a:cubicBezTo>
                  <a:pt x="1738781" y="460005"/>
                  <a:pt x="1484588" y="425660"/>
                  <a:pt x="1239697" y="445724"/>
                </a:cubicBezTo>
                <a:cubicBezTo>
                  <a:pt x="994806" y="465788"/>
                  <a:pt x="939879" y="417313"/>
                  <a:pt x="656993" y="445724"/>
                </a:cubicBezTo>
                <a:cubicBezTo>
                  <a:pt x="374107" y="474135"/>
                  <a:pt x="332873" y="458079"/>
                  <a:pt x="74289" y="445724"/>
                </a:cubicBezTo>
                <a:cubicBezTo>
                  <a:pt x="31995" y="452361"/>
                  <a:pt x="1237" y="409006"/>
                  <a:pt x="0" y="371435"/>
                </a:cubicBezTo>
                <a:cubicBezTo>
                  <a:pt x="9455" y="289929"/>
                  <a:pt x="10639" y="175369"/>
                  <a:pt x="0" y="74289"/>
                </a:cubicBezTo>
                <a:close/>
              </a:path>
            </a:pathLst>
          </a:custGeom>
          <a:solidFill>
            <a:srgbClr val="CCFF66"/>
          </a:solidFill>
          <a:ln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115836839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FAC79F9-AB26-EF0E-476F-B049193ADBF7}"/>
              </a:ext>
            </a:extLst>
          </p:cNvPr>
          <p:cNvSpPr txBox="1"/>
          <p:nvPr/>
        </p:nvSpPr>
        <p:spPr>
          <a:xfrm rot="16200000">
            <a:off x="3619973" y="-500752"/>
            <a:ext cx="400110" cy="69185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グループホームの夏の過ごし方</a:t>
            </a:r>
            <a:endParaRPr kumimoji="1" lang="ja-JP" altLang="en-US" sz="14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7D257442-453E-4AF0-C0FF-D60CB1D532A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872" y="5153804"/>
            <a:ext cx="2132384" cy="1599288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DA4F9FE7-C317-DFB3-C6FC-4F6BFD41213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78" y="6866310"/>
            <a:ext cx="1961422" cy="1471066"/>
          </a:xfrm>
          <a:prstGeom prst="rect">
            <a:avLst/>
          </a:prstGeom>
        </p:spPr>
      </p:pic>
      <p:sp>
        <p:nvSpPr>
          <p:cNvPr id="2052" name="テキスト ボックス 2051">
            <a:extLst>
              <a:ext uri="{FF2B5EF4-FFF2-40B4-BE49-F238E27FC236}">
                <a16:creationId xmlns:a16="http://schemas.microsoft.com/office/drawing/2014/main" id="{7EF9EAD1-DC3E-557E-40C4-A7D227815F7F}"/>
              </a:ext>
            </a:extLst>
          </p:cNvPr>
          <p:cNvSpPr txBox="1"/>
          <p:nvPr/>
        </p:nvSpPr>
        <p:spPr>
          <a:xfrm rot="16200000">
            <a:off x="8147763" y="752519"/>
            <a:ext cx="615553" cy="6807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美味しいものを、</a:t>
            </a:r>
            <a:endParaRPr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皆で作って食べたり、</a:t>
            </a:r>
            <a:endParaRPr kumimoji="1" lang="ja-JP" altLang="en-US" sz="14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054" name="テキスト ボックス 2053">
            <a:extLst>
              <a:ext uri="{FF2B5EF4-FFF2-40B4-BE49-F238E27FC236}">
                <a16:creationId xmlns:a16="http://schemas.microsoft.com/office/drawing/2014/main" id="{67C30B5E-DD90-1239-59A1-F9A9691B3539}"/>
              </a:ext>
            </a:extLst>
          </p:cNvPr>
          <p:cNvSpPr txBox="1"/>
          <p:nvPr/>
        </p:nvSpPr>
        <p:spPr>
          <a:xfrm rot="16200000">
            <a:off x="3456643" y="2557800"/>
            <a:ext cx="615553" cy="6807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kumimoji="1"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塗り絵や、</a:t>
            </a:r>
            <a:endParaRPr kumimoji="1"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制作を楽しんだり、</a:t>
            </a:r>
          </a:p>
        </p:txBody>
      </p:sp>
      <p:pic>
        <p:nvPicPr>
          <p:cNvPr id="2064" name="図 2063">
            <a:extLst>
              <a:ext uri="{FF2B5EF4-FFF2-40B4-BE49-F238E27FC236}">
                <a16:creationId xmlns:a16="http://schemas.microsoft.com/office/drawing/2014/main" id="{9CEEF40C-A5AC-3D2B-D931-841C8CB820E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5" y="6877757"/>
            <a:ext cx="1946157" cy="1459619"/>
          </a:xfrm>
          <a:prstGeom prst="rect">
            <a:avLst/>
          </a:prstGeom>
        </p:spPr>
      </p:pic>
      <p:pic>
        <p:nvPicPr>
          <p:cNvPr id="2074" name="図 2073">
            <a:extLst>
              <a:ext uri="{FF2B5EF4-FFF2-40B4-BE49-F238E27FC236}">
                <a16:creationId xmlns:a16="http://schemas.microsoft.com/office/drawing/2014/main" id="{F42CC332-26D4-5916-71EA-EC4446292D0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329" y="8401387"/>
            <a:ext cx="1961422" cy="1471066"/>
          </a:xfrm>
          <a:prstGeom prst="rect">
            <a:avLst/>
          </a:prstGeom>
        </p:spPr>
      </p:pic>
      <p:pic>
        <p:nvPicPr>
          <p:cNvPr id="2078" name="図 2077">
            <a:extLst>
              <a:ext uri="{FF2B5EF4-FFF2-40B4-BE49-F238E27FC236}">
                <a16:creationId xmlns:a16="http://schemas.microsoft.com/office/drawing/2014/main" id="{FD2743FF-4C1B-4592-19FB-854F3E878E5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083" y="8393717"/>
            <a:ext cx="1961422" cy="1471066"/>
          </a:xfrm>
          <a:prstGeom prst="rect">
            <a:avLst/>
          </a:prstGeom>
        </p:spPr>
      </p:pic>
      <p:sp>
        <p:nvSpPr>
          <p:cNvPr id="2082" name="テキスト ボックス 2081">
            <a:extLst>
              <a:ext uri="{FF2B5EF4-FFF2-40B4-BE49-F238E27FC236}">
                <a16:creationId xmlns:a16="http://schemas.microsoft.com/office/drawing/2014/main" id="{1D1BBC20-6E99-1CBF-8E58-9B8DAEB0771A}"/>
              </a:ext>
            </a:extLst>
          </p:cNvPr>
          <p:cNvSpPr txBox="1"/>
          <p:nvPr/>
        </p:nvSpPr>
        <p:spPr>
          <a:xfrm rot="16200000">
            <a:off x="5192017" y="6754221"/>
            <a:ext cx="615553" cy="16928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kumimoji="1"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たまには、</a:t>
            </a:r>
            <a:endParaRPr kumimoji="1"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みんなで遊んだり、</a:t>
            </a:r>
          </a:p>
        </p:txBody>
      </p:sp>
      <p:sp>
        <p:nvSpPr>
          <p:cNvPr id="2085" name="テキスト ボックス 2084">
            <a:extLst>
              <a:ext uri="{FF2B5EF4-FFF2-40B4-BE49-F238E27FC236}">
                <a16:creationId xmlns:a16="http://schemas.microsoft.com/office/drawing/2014/main" id="{B782276F-DEF5-DB77-C789-BA24B1BBBAC7}"/>
              </a:ext>
            </a:extLst>
          </p:cNvPr>
          <p:cNvSpPr txBox="1"/>
          <p:nvPr/>
        </p:nvSpPr>
        <p:spPr>
          <a:xfrm rot="16200000">
            <a:off x="2069185" y="6788026"/>
            <a:ext cx="830997" cy="46744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kumimoji="1"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できる家事は、</a:t>
            </a:r>
            <a:endParaRPr kumimoji="1"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400" b="1" dirty="0">
                <a:latin typeface="ＤＦてがき角 Std W4" pitchFamily="66" charset="-128"/>
                <a:ea typeface="ＤＦてがき角 Std W4" pitchFamily="66" charset="-128"/>
              </a:rPr>
              <a:t>みんなで一緒にしています♪</a:t>
            </a:r>
            <a:endParaRPr kumimoji="1"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4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097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vert="eaVert" wrap="square" rtlCol="0">
        <a:spAutoFit/>
      </a:bodyPr>
      <a:lstStyle>
        <a:defPPr algn="just">
          <a:defRPr kumimoji="1" sz="1200" dirty="0" smtClean="0">
            <a:latin typeface="ＤＦてがき角 Std W4" pitchFamily="66" charset="-128"/>
            <a:ea typeface="ＤＦてがき角 Std W4" pitchFamily="66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13090</TotalTime>
  <Words>312</Words>
  <Application>Microsoft Office PowerPoint</Application>
  <PresentationFormat>A4 210 x 297 mm</PresentationFormat>
  <Paragraphs>74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AR P宋朝体M</vt:lpstr>
      <vt:lpstr>AR悠々ゴシック体E</vt:lpstr>
      <vt:lpstr>ＤＦてがき角 Std W4</vt:lpstr>
      <vt:lpstr>HG丸ｺﾞｼｯｸM-PRO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usr1</dc:creator>
  <cp:lastModifiedBy>usr4</cp:lastModifiedBy>
  <cp:revision>561</cp:revision>
  <cp:lastPrinted>2026-05-20T07:26:16Z</cp:lastPrinted>
  <dcterms:created xsi:type="dcterms:W3CDTF">2013-10-18T05:54:41Z</dcterms:created>
  <dcterms:modified xsi:type="dcterms:W3CDTF">2026-08-19T07:25:31Z</dcterms:modified>
</cp:coreProperties>
</file>