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6858000" cy="9906000" type="A4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r4" initials="u" lastIdx="1" clrIdx="0">
    <p:extLst>
      <p:ext uri="{19B8F6BF-5375-455C-9EA6-DF929625EA0E}">
        <p15:presenceInfo xmlns:p15="http://schemas.microsoft.com/office/powerpoint/2012/main" userId="usr4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6DA"/>
    <a:srgbClr val="FFCCCC"/>
    <a:srgbClr val="CC3300"/>
    <a:srgbClr val="D20000"/>
    <a:srgbClr val="00CC66"/>
    <a:srgbClr val="FF5050"/>
    <a:srgbClr val="FF7C80"/>
    <a:srgbClr val="FF66CC"/>
    <a:srgbClr val="FF33CC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93380" autoAdjust="0"/>
  </p:normalViewPr>
  <p:slideViewPr>
    <p:cSldViewPr>
      <p:cViewPr>
        <p:scale>
          <a:sx n="82" d="100"/>
          <a:sy n="82" d="100"/>
        </p:scale>
        <p:origin x="210" y="-51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5621" cy="501497"/>
          </a:xfrm>
          <a:prstGeom prst="rect">
            <a:avLst/>
          </a:prstGeom>
        </p:spPr>
        <p:txBody>
          <a:bodyPr vert="horz" lIns="92413" tIns="46207" rIns="92413" bIns="4620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0937" y="1"/>
            <a:ext cx="2985621" cy="501497"/>
          </a:xfrm>
          <a:prstGeom prst="rect">
            <a:avLst/>
          </a:prstGeom>
        </p:spPr>
        <p:txBody>
          <a:bodyPr vert="horz" lIns="92413" tIns="46207" rIns="92413" bIns="46207" rtlCol="0"/>
          <a:lstStyle>
            <a:lvl1pPr algn="r">
              <a:defRPr sz="1200"/>
            </a:lvl1pPr>
          </a:lstStyle>
          <a:p>
            <a:fld id="{3BD81C4B-DD29-4C1A-919A-E81B716FEEAF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750888"/>
            <a:ext cx="26019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13" tIns="46207" rIns="92413" bIns="4620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497" y="4758613"/>
            <a:ext cx="5511174" cy="4508661"/>
          </a:xfrm>
          <a:prstGeom prst="rect">
            <a:avLst/>
          </a:prstGeom>
        </p:spPr>
        <p:txBody>
          <a:bodyPr vert="horz" lIns="92413" tIns="46207" rIns="92413" bIns="4620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5619"/>
            <a:ext cx="2985621" cy="501496"/>
          </a:xfrm>
          <a:prstGeom prst="rect">
            <a:avLst/>
          </a:prstGeom>
        </p:spPr>
        <p:txBody>
          <a:bodyPr vert="horz" lIns="92413" tIns="46207" rIns="92413" bIns="4620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0937" y="9515619"/>
            <a:ext cx="2985621" cy="501496"/>
          </a:xfrm>
          <a:prstGeom prst="rect">
            <a:avLst/>
          </a:prstGeom>
        </p:spPr>
        <p:txBody>
          <a:bodyPr vert="horz" lIns="92413" tIns="46207" rIns="92413" bIns="46207" rtlCol="0" anchor="b"/>
          <a:lstStyle>
            <a:lvl1pPr algn="r">
              <a:defRPr sz="1200"/>
            </a:lvl1pPr>
          </a:lstStyle>
          <a:p>
            <a:fld id="{D4DC3107-E37C-4136-9BE7-A9C3BF6859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911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DC3107-E37C-4136-9BE7-A9C3BF68594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768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3128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030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79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0977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3192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968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5065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151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2529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7667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10001-A62E-4FA6-8FE5-0E53B8356C24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1826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10001-A62E-4FA6-8FE5-0E53B8356C24}" type="datetimeFigureOut">
              <a:rPr kumimoji="1" lang="ja-JP" altLang="en-US" smtClean="0"/>
              <a:t>2026/5/20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715B9-99FA-4160-BB1D-4B856EE8CD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48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5.wdp"/><Relationship Id="rId18" Type="http://schemas.openxmlformats.org/officeDocument/2006/relationships/image" Target="../media/image9.png"/><Relationship Id="rId26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1.png"/><Relationship Id="rId7" Type="http://schemas.microsoft.com/office/2007/relationships/hdphoto" Target="../media/hdphoto2.wdp"/><Relationship Id="rId12" Type="http://schemas.openxmlformats.org/officeDocument/2006/relationships/image" Target="../media/image6.png"/><Relationship Id="rId17" Type="http://schemas.microsoft.com/office/2007/relationships/hdphoto" Target="../media/hdphoto7.wdp"/><Relationship Id="rId25" Type="http://schemas.microsoft.com/office/2007/relationships/hdphoto" Target="../media/hdphoto10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4.wdp"/><Relationship Id="rId24" Type="http://schemas.openxmlformats.org/officeDocument/2006/relationships/image" Target="../media/image13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openxmlformats.org/officeDocument/2006/relationships/image" Target="../media/image12.png"/><Relationship Id="rId10" Type="http://schemas.openxmlformats.org/officeDocument/2006/relationships/image" Target="../media/image5.png"/><Relationship Id="rId19" Type="http://schemas.microsoft.com/office/2007/relationships/hdphoto" Target="../media/hdphoto8.wdp"/><Relationship Id="rId4" Type="http://schemas.openxmlformats.org/officeDocument/2006/relationships/image" Target="../media/image2.png"/><Relationship Id="rId9" Type="http://schemas.microsoft.com/office/2007/relationships/hdphoto" Target="../media/hdphoto3.wdp"/><Relationship Id="rId14" Type="http://schemas.openxmlformats.org/officeDocument/2006/relationships/image" Target="../media/image7.png"/><Relationship Id="rId22" Type="http://schemas.microsoft.com/office/2007/relationships/hdphoto" Target="../media/hdphoto9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15.wdp"/><Relationship Id="rId18" Type="http://schemas.openxmlformats.org/officeDocument/2006/relationships/image" Target="../media/image25.png"/><Relationship Id="rId3" Type="http://schemas.openxmlformats.org/officeDocument/2006/relationships/image" Target="../media/image16.jpeg"/><Relationship Id="rId7" Type="http://schemas.microsoft.com/office/2007/relationships/hdphoto" Target="../media/hdphoto12.wdp"/><Relationship Id="rId12" Type="http://schemas.openxmlformats.org/officeDocument/2006/relationships/image" Target="../media/image21.png"/><Relationship Id="rId17" Type="http://schemas.openxmlformats.org/officeDocument/2006/relationships/image" Target="../media/image24.png"/><Relationship Id="rId2" Type="http://schemas.openxmlformats.org/officeDocument/2006/relationships/image" Target="../media/image15.png"/><Relationship Id="rId16" Type="http://schemas.microsoft.com/office/2007/relationships/hdphoto" Target="../media/hdphoto1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microsoft.com/office/2007/relationships/hdphoto" Target="../media/hdphoto14.wdp"/><Relationship Id="rId5" Type="http://schemas.microsoft.com/office/2007/relationships/hdphoto" Target="../media/hdphoto11.wdp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microsoft.com/office/2007/relationships/hdphoto" Target="../media/hdphoto13.wdp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D7D11C4D-860D-913B-89D3-78E780D97C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430" y="3876947"/>
            <a:ext cx="2651504" cy="1988628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>
          <a:xfrm>
            <a:off x="5488203" y="37024"/>
            <a:ext cx="1320654" cy="4882114"/>
          </a:xfrm>
          <a:prstGeom prst="rect">
            <a:avLst/>
          </a:prstGeom>
          <a:gradFill>
            <a:gsLst>
              <a:gs pos="0">
                <a:srgbClr val="5E9EFF"/>
              </a:gs>
              <a:gs pos="0">
                <a:srgbClr val="85C2FF"/>
              </a:gs>
              <a:gs pos="28000">
                <a:srgbClr val="C4D6EB"/>
              </a:gs>
              <a:gs pos="76000">
                <a:srgbClr val="BFFB97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t" anchorCtr="0"/>
          <a:lstStyle/>
          <a:p>
            <a:r>
              <a:rPr kumimoji="1" lang="ja-JP" alt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悠々ゴシック体E" panose="040B0909000000000000" pitchFamily="49" charset="-128"/>
                <a:ea typeface="AR悠々ゴシック体E" panose="040B0909000000000000" pitchFamily="49" charset="-128"/>
              </a:rPr>
              <a:t>グループホーム</a:t>
            </a:r>
            <a:endParaRPr kumimoji="1" lang="en-US" altLang="ja-JP" sz="3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悠々ゴシック体E" panose="040B0909000000000000" pitchFamily="49" charset="-128"/>
              <a:ea typeface="AR悠々ゴシック体E" panose="040B0909000000000000" pitchFamily="49" charset="-128"/>
            </a:endParaRPr>
          </a:p>
          <a:p>
            <a:r>
              <a:rPr lang="ja-JP" alt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悠々ゴシック体E" panose="040B0909000000000000" pitchFamily="49" charset="-128"/>
                <a:ea typeface="AR悠々ゴシック体E" panose="040B0909000000000000" pitchFamily="49" charset="-128"/>
              </a:rPr>
              <a:t>　　</a:t>
            </a:r>
            <a:r>
              <a:rPr kumimoji="1" lang="ja-JP" altLang="en-US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悠々ゴシック体E" panose="040B0909000000000000" pitchFamily="49" charset="-128"/>
                <a:ea typeface="AR悠々ゴシック体E" panose="040B0909000000000000" pitchFamily="49" charset="-128"/>
              </a:rPr>
              <a:t>亀岡清泉荘通信</a:t>
            </a:r>
            <a:r>
              <a:rPr kumimoji="1" lang="ja-JP" altLang="en-US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　　　</a:t>
            </a:r>
          </a:p>
        </p:txBody>
      </p:sp>
      <p:sp>
        <p:nvSpPr>
          <p:cNvPr id="14" name="円/楕円 13"/>
          <p:cNvSpPr/>
          <p:nvPr/>
        </p:nvSpPr>
        <p:spPr>
          <a:xfrm>
            <a:off x="291664" y="2609740"/>
            <a:ext cx="118844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5449716" y="4335514"/>
            <a:ext cx="1408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発行：亀岡清泉荘</a:t>
            </a:r>
            <a:endParaRPr kumimoji="1" lang="en-US" altLang="ja-JP" sz="1100" dirty="0">
              <a:latin typeface="AR P宋朝体M" panose="020B0600010101010101" pitchFamily="50" charset="-128"/>
              <a:ea typeface="AR P宋朝体M" panose="020B0600010101010101" pitchFamily="50" charset="-128"/>
            </a:endParaRPr>
          </a:p>
          <a:p>
            <a:pPr algn="dist"/>
            <a:r>
              <a:rPr lang="ja-JP" altLang="en-US" sz="7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亀岡市曽我部町南条下河原</a:t>
            </a:r>
            <a:r>
              <a:rPr lang="en-US" altLang="ja-JP" sz="7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8</a:t>
            </a:r>
            <a:r>
              <a:rPr lang="ja-JP" altLang="en-US" sz="7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番</a:t>
            </a:r>
            <a:endParaRPr lang="en-US" altLang="ja-JP" sz="700" dirty="0">
              <a:latin typeface="AR P宋朝体M" panose="020B0600010101010101" pitchFamily="50" charset="-128"/>
              <a:ea typeface="AR P宋朝体M" panose="020B0600010101010101" pitchFamily="50" charset="-128"/>
            </a:endParaRPr>
          </a:p>
          <a:p>
            <a:pPr algn="dist"/>
            <a:r>
              <a:rPr lang="ja-JP" altLang="en-US" sz="9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☎</a:t>
            </a:r>
            <a:r>
              <a:rPr lang="en-US" altLang="ja-JP" sz="9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0771-22-</a:t>
            </a:r>
            <a:r>
              <a:rPr lang="ja-JP" altLang="en-US" sz="9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８</a:t>
            </a:r>
            <a:r>
              <a:rPr lang="en-US" altLang="ja-JP" sz="9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239</a:t>
            </a:r>
          </a:p>
          <a:p>
            <a:pPr algn="dist"/>
            <a:endParaRPr kumimoji="1" lang="ja-JP" altLang="en-US" sz="900" dirty="0">
              <a:latin typeface="AR P宋朝体M" panose="020B0600010101010101" pitchFamily="50" charset="-128"/>
              <a:ea typeface="AR P宋朝体M" panose="020B0600010101010101" pitchFamily="50" charset="-128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5425873" y="4147155"/>
            <a:ext cx="14212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1100" spc="-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令和８</a:t>
            </a:r>
            <a:r>
              <a:rPr kumimoji="1" lang="ja-JP" altLang="en-US" sz="1100" spc="-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年</a:t>
            </a:r>
            <a:r>
              <a:rPr kumimoji="1" lang="en-US" altLang="ja-JP" sz="1100" spc="-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5</a:t>
            </a:r>
            <a:r>
              <a:rPr lang="ja-JP" altLang="en-US" sz="1100" spc="-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月</a:t>
            </a:r>
            <a:r>
              <a:rPr lang="en-US" altLang="ja-JP" sz="1100" spc="-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19</a:t>
            </a:r>
            <a:r>
              <a:rPr lang="ja-JP" altLang="en-US" sz="1100" spc="-100" dirty="0">
                <a:latin typeface="AR P宋朝体M" panose="020B0600010101010101" pitchFamily="50" charset="-128"/>
                <a:ea typeface="AR P宋朝体M" panose="020B0600010101010101" pitchFamily="50" charset="-128"/>
              </a:rPr>
              <a:t>日</a:t>
            </a:r>
            <a:endParaRPr kumimoji="1" lang="en-US" altLang="ja-JP" sz="1100" spc="-100" dirty="0">
              <a:latin typeface="AR P宋朝体M" panose="020B0600010101010101" pitchFamily="50" charset="-128"/>
              <a:ea typeface="AR P宋朝体M" panose="020B0600010101010101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FE72CEC-3D1E-9452-6BD8-9A146F2EF83B}"/>
              </a:ext>
            </a:extLst>
          </p:cNvPr>
          <p:cNvSpPr txBox="1"/>
          <p:nvPr/>
        </p:nvSpPr>
        <p:spPr>
          <a:xfrm>
            <a:off x="6132004" y="3361813"/>
            <a:ext cx="553998" cy="70788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just"/>
            <a:r>
              <a:rPr lang="ja-JP" altLang="en-US" sz="2400" b="1" dirty="0">
                <a:solidFill>
                  <a:schemeClr val="accent2"/>
                </a:solidFill>
                <a:latin typeface="ＤＦてがき角 Std W4" pitchFamily="66" charset="-128"/>
                <a:ea typeface="ＤＦてがき角 Std W4" pitchFamily="66" charset="-128"/>
              </a:rPr>
              <a:t>春号</a:t>
            </a:r>
            <a:endParaRPr kumimoji="1" lang="ja-JP" altLang="en-US" sz="2400" b="1" dirty="0">
              <a:solidFill>
                <a:schemeClr val="accent2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7B4AEAC-6BC9-0B37-A4FB-95670C5B9F96}"/>
              </a:ext>
            </a:extLst>
          </p:cNvPr>
          <p:cNvSpPr txBox="1"/>
          <p:nvPr/>
        </p:nvSpPr>
        <p:spPr>
          <a:xfrm>
            <a:off x="2760962" y="152518"/>
            <a:ext cx="2508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1200" b="1" dirty="0">
              <a:solidFill>
                <a:srgbClr val="00206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b="1" dirty="0">
                <a:solidFill>
                  <a:srgbClr val="00206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</a:t>
            </a:r>
            <a:endParaRPr kumimoji="1" lang="en-US" altLang="ja-JP" sz="1200" b="1" dirty="0">
              <a:solidFill>
                <a:srgbClr val="00206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31798EEE-9555-4D1F-D0FC-97DDFD148C5F}"/>
              </a:ext>
            </a:extLst>
          </p:cNvPr>
          <p:cNvSpPr txBox="1"/>
          <p:nvPr/>
        </p:nvSpPr>
        <p:spPr>
          <a:xfrm rot="16200000">
            <a:off x="3321408" y="2962328"/>
            <a:ext cx="584775" cy="71066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kumimoji="1"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400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E5F8CA76-BFCD-7785-DC1E-61C578AA9709}"/>
              </a:ext>
            </a:extLst>
          </p:cNvPr>
          <p:cNvSpPr txBox="1"/>
          <p:nvPr/>
        </p:nvSpPr>
        <p:spPr>
          <a:xfrm rot="16200000">
            <a:off x="2069329" y="4104310"/>
            <a:ext cx="2769989" cy="680735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lang="ja-JP" altLang="en-US" sz="1200" b="1" dirty="0">
                <a:solidFill>
                  <a:srgbClr val="FF0000"/>
                </a:solidFill>
                <a:latin typeface="ＤＦてがき角 Std W4" pitchFamily="66" charset="-128"/>
                <a:ea typeface="ＤＦてがき角 Std W4" pitchFamily="66" charset="-128"/>
              </a:rPr>
              <a:t>回想法</a:t>
            </a:r>
            <a:endParaRPr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kumimoji="1"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グループホームの利用者さまは、皆さん穏やかで、職員や他の利用者さまを気遣ってくださる</a:t>
            </a:r>
            <a:endParaRPr kumimoji="1"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kumimoji="1"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優しい</a:t>
            </a:r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方が多いです。回想法では、</a:t>
            </a:r>
            <a:r>
              <a:rPr kumimoji="1"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皆さんに集まっていただき、懐かしい思い出を話し</a:t>
            </a:r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合います。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自己紹介</a:t>
            </a:r>
            <a:r>
              <a:rPr kumimoji="1"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をして、好きな食べ物を発表！今回の</a:t>
            </a:r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テーマは「春の思い出」。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「春の思い出といえば？」お茶やお菓子を楽しみながら、話がはずみました♪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あまりお話されない方もなんだかとっても楽しそう！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グループホームで皆さん仲良く穏やかに過ごされていること、とてもうれしく思えた時間でした。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200" b="1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1035" name="テキスト ボックス 1034">
            <a:extLst>
              <a:ext uri="{FF2B5EF4-FFF2-40B4-BE49-F238E27FC236}">
                <a16:creationId xmlns:a16="http://schemas.microsoft.com/office/drawing/2014/main" id="{D2BA84D6-1CE1-BA64-357D-D2AF4FF15611}"/>
              </a:ext>
            </a:extLst>
          </p:cNvPr>
          <p:cNvSpPr txBox="1"/>
          <p:nvPr/>
        </p:nvSpPr>
        <p:spPr>
          <a:xfrm rot="16200000">
            <a:off x="3166847" y="-3029843"/>
            <a:ext cx="553998" cy="67133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lang="ja-JP" altLang="en-US" sz="1200" b="1" dirty="0">
                <a:solidFill>
                  <a:srgbClr val="FF0000"/>
                </a:solidFill>
                <a:latin typeface="ＤＦてがき角 Std W4" pitchFamily="66" charset="-128"/>
                <a:ea typeface="ＤＦてがき角 Std W4" pitchFamily="66" charset="-128"/>
              </a:rPr>
              <a:t>おでかけ</a:t>
            </a:r>
            <a:endParaRPr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02392FE-CE35-6065-B787-158C312778E7}"/>
              </a:ext>
            </a:extLst>
          </p:cNvPr>
          <p:cNvSpPr txBox="1"/>
          <p:nvPr/>
        </p:nvSpPr>
        <p:spPr>
          <a:xfrm rot="16200000">
            <a:off x="1650355" y="1092924"/>
            <a:ext cx="2215991" cy="542121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lang="ja-JP" altLang="en-US" sz="1200" b="1" dirty="0">
                <a:solidFill>
                  <a:srgbClr val="FF0000"/>
                </a:solidFill>
                <a:latin typeface="ＤＦてがき角 Std W4" pitchFamily="66" charset="-128"/>
                <a:ea typeface="ＤＦてがき角 Std W4" pitchFamily="66" charset="-128"/>
              </a:rPr>
              <a:t>お花見</a:t>
            </a:r>
            <a:endParaRPr kumimoji="1"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桜が咲いてくると、わくわくしますね！昨年は体調が良くなくて見に行けなかった方も、今年は一緒に行けて大感激されていました。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お花見ついでに、霧のテラスへ！良い眺めに感激のポーズ♪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皆さんの笑顔がたくさん見られ、</a:t>
            </a:r>
            <a:r>
              <a:rPr kumimoji="1"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とっても楽しいお花見になりました。</a:t>
            </a:r>
            <a:endParaRPr kumimoji="1"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200" b="1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D06767-EE68-5EF5-9B52-13F65E0306A5}"/>
              </a:ext>
            </a:extLst>
          </p:cNvPr>
          <p:cNvSpPr txBox="1"/>
          <p:nvPr/>
        </p:nvSpPr>
        <p:spPr>
          <a:xfrm rot="16200000">
            <a:off x="2077932" y="-1701180"/>
            <a:ext cx="1477328" cy="547560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「温泉に行きたいわ～」という利用者さまのお声で、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今年も行ってまいりました、</a:t>
            </a:r>
            <a:r>
              <a:rPr kumimoji="1"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京都・</a:t>
            </a:r>
            <a:r>
              <a:rPr lang="ja-JP" altLang="en-US" sz="1200" dirty="0">
                <a:ea typeface="ＤＦてがき角 Std W4"/>
              </a:rPr>
              <a:t>烟河温泉！</a:t>
            </a:r>
            <a:endParaRPr lang="en-US" altLang="ja-JP" sz="1200" dirty="0">
              <a:ea typeface="ＤＦてがき角 Std W4"/>
            </a:endParaRPr>
          </a:p>
          <a:p>
            <a:pPr algn="just"/>
            <a:r>
              <a:rPr lang="ja-JP" altLang="en-US" sz="1200" dirty="0">
                <a:ea typeface="ＤＦてがき角 Std W4"/>
              </a:rPr>
              <a:t>長い廊下をどんどん歩いて温泉へ。広ーいお風呂に「気持ちいいね～」と</a:t>
            </a:r>
            <a:endParaRPr lang="en-US" altLang="ja-JP" sz="1200" dirty="0">
              <a:ea typeface="ＤＦてがき角 Std W4"/>
            </a:endParaRPr>
          </a:p>
          <a:p>
            <a:pPr algn="just"/>
            <a:r>
              <a:rPr lang="ja-JP" altLang="en-US" sz="1200" dirty="0">
                <a:ea typeface="ＤＦてがき角 Std W4"/>
              </a:rPr>
              <a:t>皆さん笑顔でいっぱいです☆「奥さん私も」と利用者さまが職員の背中を</a:t>
            </a:r>
            <a:endParaRPr lang="en-US" altLang="ja-JP" sz="1200" dirty="0">
              <a:ea typeface="ＤＦてがき角 Std W4"/>
            </a:endParaRPr>
          </a:p>
          <a:p>
            <a:pPr algn="just"/>
            <a:r>
              <a:rPr lang="ja-JP" altLang="en-US" sz="1200" dirty="0">
                <a:ea typeface="ＤＦてがき角 Std W4"/>
              </a:rPr>
              <a:t>流して下さいました。ゆっくり温泉を楽しみ、大満足でした！</a:t>
            </a:r>
          </a:p>
          <a:p>
            <a:pPr algn="just"/>
            <a:endParaRPr kumimoji="1"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200" b="1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E3C9BBC6-A043-FFB2-F031-BBE75D4CB5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1439" y="4097301"/>
            <a:ext cx="1988627" cy="149147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1B8EA5B-085C-F3CB-5964-B49E02D2D3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52230" y="4108876"/>
            <a:ext cx="1988628" cy="1491471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C8F98D37-94B2-5500-BA47-D622A669C4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260" y="7812695"/>
            <a:ext cx="2130414" cy="1597811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3CBF916A-8873-6F74-C15F-8166353E7F1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1" y="7765456"/>
            <a:ext cx="2188551" cy="1641414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CAA98D03-BB84-09E3-9948-8BCCC77A768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131" y="7792865"/>
            <a:ext cx="2156105" cy="1617079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969470B5-3DBE-23BE-F9B2-CD202C1C668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80" y="1391636"/>
            <a:ext cx="1624139" cy="1218104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DC1D62E2-BB72-FA38-34CC-FB77B80E6B8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019" y="1389354"/>
            <a:ext cx="1639893" cy="122991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BF176B1-3C32-A0DD-7935-7257E849AF7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952" y="1395300"/>
            <a:ext cx="1639894" cy="122992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60ED383-3B97-B47A-6084-F53790364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75" y="5529064"/>
            <a:ext cx="3609293" cy="90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89A5CF6-634F-D7C0-0E88-17398476D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7928" y="1989201"/>
            <a:ext cx="3184822" cy="79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40792690-3226-800E-7842-B0EE9D3EC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509" y="9241233"/>
            <a:ext cx="3588693" cy="8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281FDB25-8FFA-FEE1-5C73-E26F88C0A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106" y="2113135"/>
            <a:ext cx="2798382" cy="69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89C8C75E-D199-BB90-CD54-1FB067DE8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795" y="5529064"/>
            <a:ext cx="3536373" cy="88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0D7B83DC-6F20-29CC-5948-1A2887474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929" y="9241233"/>
            <a:ext cx="3588693" cy="8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369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>
            <a:extLst>
              <a:ext uri="{FF2B5EF4-FFF2-40B4-BE49-F238E27FC236}">
                <a16:creationId xmlns:a16="http://schemas.microsoft.com/office/drawing/2014/main" id="{6D1D3490-1C39-BC69-3B51-5EC8CE94C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84" y="8117834"/>
            <a:ext cx="6858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F09F56B-4EDF-F04B-B35D-B371A81DF941}"/>
              </a:ext>
            </a:extLst>
          </p:cNvPr>
          <p:cNvSpPr txBox="1"/>
          <p:nvPr/>
        </p:nvSpPr>
        <p:spPr>
          <a:xfrm>
            <a:off x="-2661475" y="2195649"/>
            <a:ext cx="203186" cy="4571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kumimoji="1" lang="ja-JP" altLang="en-US" sz="1200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451625E-B0C3-3C61-C581-D070FA6AC5B3}"/>
              </a:ext>
            </a:extLst>
          </p:cNvPr>
          <p:cNvSpPr txBox="1"/>
          <p:nvPr/>
        </p:nvSpPr>
        <p:spPr>
          <a:xfrm rot="16200000">
            <a:off x="3188418" y="-162272"/>
            <a:ext cx="553998" cy="237594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CB6D508-D095-DC69-5E1D-503B8D436FFB}"/>
              </a:ext>
            </a:extLst>
          </p:cNvPr>
          <p:cNvSpPr txBox="1"/>
          <p:nvPr/>
        </p:nvSpPr>
        <p:spPr>
          <a:xfrm rot="16200000">
            <a:off x="3219524" y="-2622305"/>
            <a:ext cx="738664" cy="668121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lang="ja-JP" altLang="en-US" sz="1200" b="1" dirty="0">
                <a:solidFill>
                  <a:srgbClr val="FF0000"/>
                </a:solidFill>
                <a:latin typeface="ＤＦてがき角 Std W4" pitchFamily="66" charset="-128"/>
                <a:ea typeface="ＤＦてがき角 Std W4" pitchFamily="66" charset="-128"/>
              </a:rPr>
              <a:t>新しい仲間！</a:t>
            </a:r>
            <a:endParaRPr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200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DF69D65-AF34-C665-7C41-B799845B9332}"/>
              </a:ext>
            </a:extLst>
          </p:cNvPr>
          <p:cNvSpPr txBox="1"/>
          <p:nvPr/>
        </p:nvSpPr>
        <p:spPr>
          <a:xfrm rot="16200000">
            <a:off x="5025968" y="5444051"/>
            <a:ext cx="553998" cy="424847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kumimoji="1"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200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2083" name="テキスト ボックス 2082">
            <a:extLst>
              <a:ext uri="{FF2B5EF4-FFF2-40B4-BE49-F238E27FC236}">
                <a16:creationId xmlns:a16="http://schemas.microsoft.com/office/drawing/2014/main" id="{44AB9515-5BF0-9D25-BA2B-45C559268A2A}"/>
              </a:ext>
            </a:extLst>
          </p:cNvPr>
          <p:cNvSpPr txBox="1"/>
          <p:nvPr/>
        </p:nvSpPr>
        <p:spPr>
          <a:xfrm rot="16200000">
            <a:off x="2875800" y="-2089370"/>
            <a:ext cx="1477328" cy="685164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lang="en-US" altLang="ja-JP" sz="1200" dirty="0">
                <a:latin typeface="ＤＦてがき角 Std W4" pitchFamily="66" charset="-128"/>
                <a:ea typeface="ＤＦてがき角 Std W4" pitchFamily="66" charset="-128"/>
              </a:rPr>
              <a:t>4</a:t>
            </a:r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月から日本アニマルトラストさんより、お預かりして、トライアル中の保護犬、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ミニチェアダックスフンドの吟（ぎん）ちゃんです。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しっぽを振りながら歩くかわいい姿や、ふわふわのぬくもり♡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職員も、利用者さまも癒されています♪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利用者さまに、ご飯をもらったり、なでてもらったりしながら、のんびり過ごしています。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kumimoji="1" lang="ja-JP" altLang="en-US" sz="1200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sp>
        <p:nvSpPr>
          <p:cNvPr id="2085" name="テキスト ボックス 2084">
            <a:extLst>
              <a:ext uri="{FF2B5EF4-FFF2-40B4-BE49-F238E27FC236}">
                <a16:creationId xmlns:a16="http://schemas.microsoft.com/office/drawing/2014/main" id="{5F3FB131-C66B-0CB0-F091-1CEDBF36A44F}"/>
              </a:ext>
            </a:extLst>
          </p:cNvPr>
          <p:cNvSpPr txBox="1"/>
          <p:nvPr/>
        </p:nvSpPr>
        <p:spPr>
          <a:xfrm rot="16200000">
            <a:off x="1818894" y="5048672"/>
            <a:ext cx="3508653" cy="668121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endParaRPr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b="1" dirty="0">
                <a:solidFill>
                  <a:srgbClr val="FF0000"/>
                </a:solidFill>
                <a:latin typeface="ＤＦてがき角 Std W4" pitchFamily="66" charset="-128"/>
                <a:ea typeface="ＤＦてがき角 Std W4" pitchFamily="66" charset="-128"/>
              </a:rPr>
              <a:t>家族会</a:t>
            </a:r>
            <a:endParaRPr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利用者さまのご家族にご参加いただき、家族会を行いました。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自己紹介をしていただき、最近、幸せだなぁと思う事、グループホームに来てよかったなぁと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思う事、清泉荘へのご要望、困っていることなどを話合いました。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　　　　　　　　　　　　　　　　　　　入居されるまでの大変だったお話や、帰りたいと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　　　　　　　　　　　　　　　　　　　言われたら、なんて答えたらいいかなど、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　　　　　　　　　　　　　　　　　　　職員を交え、ご家族同士で和やかに話合いました。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　　　　　　　　　　　　　　　　　　　入居されるまでのお話や、ご家族の思いが聞けて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　　　　　　　　　　　　　　　　　　　とても有意義な時間でした。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　　　　　　　　　　　　　　　　　　　今回、ご都合がつかなかったご家族からも、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　　　　　　　　　　　　　　　　　　　ご意見をいただくことができました。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　　　　　　　　　　　　　　　　　　　皆様ご協力ありがとうございました。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　　　　　　　　　　　　　　　　　　　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ＤＦてがき角 Std W4" pitchFamily="66" charset="-128"/>
              <a:ea typeface="ＤＦてがき角 Std W4" pitchFamily="66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EDD084E-8614-EC6E-C6C0-0A96DC1649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1681708"/>
            <a:ext cx="2057467" cy="15431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7E7839CF-57A0-DDF4-7C0F-8BF131F316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092" y="1675074"/>
            <a:ext cx="2057466" cy="154310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BA4C6EE4-C999-338B-1EE4-6493E6D576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1" y="4817151"/>
            <a:ext cx="2293366" cy="1720025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96C8A8B4-6DE9-5C6B-84FB-F57F5C144A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50190" y="4361934"/>
            <a:ext cx="2485991" cy="1864493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D64B7D1F-98C1-EA75-A530-54894955DEF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725" y="4837760"/>
            <a:ext cx="2265888" cy="1699416"/>
          </a:xfrm>
          <a:prstGeom prst="rect">
            <a:avLst/>
          </a:prstGeom>
        </p:spPr>
      </p:pic>
      <p:pic>
        <p:nvPicPr>
          <p:cNvPr id="2049" name="図 2048">
            <a:extLst>
              <a:ext uri="{FF2B5EF4-FFF2-40B4-BE49-F238E27FC236}">
                <a16:creationId xmlns:a16="http://schemas.microsoft.com/office/drawing/2014/main" id="{6675CF01-066B-4E78-9F85-394CAFB9A1F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544" y="1675074"/>
            <a:ext cx="2065606" cy="1549205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41193D4-F554-F2ED-AA91-69D28E5B5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660" y="3018199"/>
            <a:ext cx="3418724" cy="85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D65B4193-21C0-DCAA-EBD8-9314D97E65B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86" y="7721204"/>
            <a:ext cx="2603350" cy="1952513"/>
          </a:xfrm>
          <a:prstGeom prst="rect">
            <a:avLst/>
          </a:prstGeom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7F499223-21DF-468F-D4E6-18D7464ED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411" y="6222429"/>
            <a:ext cx="3851275" cy="96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79CA3D64-B93D-BAAF-19F1-5D3A39D1A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116" y="-190512"/>
            <a:ext cx="3470769" cy="86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4">
            <a:extLst>
              <a:ext uri="{FF2B5EF4-FFF2-40B4-BE49-F238E27FC236}">
                <a16:creationId xmlns:a16="http://schemas.microsoft.com/office/drawing/2014/main" id="{3C38893C-FF2C-82DA-A8C1-4DBD5AC8D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48" y="-193644"/>
            <a:ext cx="3470769" cy="86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B11E89BC-AF8D-3322-FEF0-67D570184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" y="3005992"/>
            <a:ext cx="3467552" cy="86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>
            <a:extLst>
              <a:ext uri="{FF2B5EF4-FFF2-40B4-BE49-F238E27FC236}">
                <a16:creationId xmlns:a16="http://schemas.microsoft.com/office/drawing/2014/main" id="{51759644-2C9A-B6B3-DF33-55B1E9590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411" y="6222429"/>
            <a:ext cx="3851275" cy="96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D6300D-E429-C2A8-1C01-154765AC287E}"/>
              </a:ext>
            </a:extLst>
          </p:cNvPr>
          <p:cNvSpPr txBox="1"/>
          <p:nvPr/>
        </p:nvSpPr>
        <p:spPr>
          <a:xfrm rot="16200000">
            <a:off x="1722034" y="2027711"/>
            <a:ext cx="1661993" cy="467388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just"/>
            <a:r>
              <a:rPr kumimoji="1" lang="ja-JP" altLang="en-US" sz="1200" b="1" dirty="0">
                <a:solidFill>
                  <a:srgbClr val="FF0000"/>
                </a:solidFill>
                <a:latin typeface="ＤＦてがき角 Std W4" pitchFamily="66" charset="-128"/>
                <a:ea typeface="ＤＦてがき角 Std W4" pitchFamily="66" charset="-128"/>
              </a:rPr>
              <a:t>ウキウキおやつの日</a:t>
            </a:r>
            <a:endParaRPr kumimoji="1" lang="en-US" altLang="ja-JP" sz="1200" b="1" dirty="0">
              <a:solidFill>
                <a:srgbClr val="FF0000"/>
              </a:solidFill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kumimoji="1"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ウキウキおやつの日は月に</a:t>
            </a:r>
            <a:r>
              <a:rPr kumimoji="1" lang="en-US" altLang="ja-JP" sz="1200" dirty="0">
                <a:latin typeface="ＤＦてがき角 Std W4" pitchFamily="66" charset="-128"/>
                <a:ea typeface="ＤＦてがき角 Std W4" pitchFamily="66" charset="-128"/>
              </a:rPr>
              <a:t>1</a:t>
            </a:r>
            <a:r>
              <a:rPr kumimoji="1"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回みんなでおやつを</a:t>
            </a:r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作り</a:t>
            </a:r>
            <a:r>
              <a:rPr kumimoji="1"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ます♪</a:t>
            </a:r>
            <a:endParaRPr kumimoji="1"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今回は、白玉粉に豆腐を混ぜた、特製ずんだ餅！利用者さまも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枝豆をつぶしたり、お餅を丸めたりと、とっても楽しそう。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できあがりは、おかわりされるほど！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r>
              <a:rPr lang="ja-JP" altLang="en-US" sz="1200" dirty="0">
                <a:latin typeface="ＤＦてがき角 Std W4" pitchFamily="66" charset="-128"/>
                <a:ea typeface="ＤＦてがき角 Std W4" pitchFamily="66" charset="-128"/>
              </a:rPr>
              <a:t>おいしい、おいしいと大好評でした！</a:t>
            </a:r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  <a:p>
            <a:pPr algn="just"/>
            <a:endParaRPr lang="en-US" altLang="ja-JP" sz="1200" dirty="0">
              <a:latin typeface="ＤＦてがき角 Std W4" pitchFamily="66" charset="-128"/>
              <a:ea typeface="ＤＦてがき角 Std W4" pitchFamily="6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0975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vert="eaVert" wrap="square" rtlCol="0">
        <a:spAutoFit/>
      </a:bodyPr>
      <a:lstStyle>
        <a:defPPr algn="just">
          <a:defRPr kumimoji="1" sz="1200" dirty="0" smtClean="0">
            <a:latin typeface="ＤＦてがき角 Std W4" pitchFamily="66" charset="-128"/>
            <a:ea typeface="ＤＦてがき角 Std W4" pitchFamily="66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12589</TotalTime>
  <Words>528</Words>
  <Application>Microsoft Office PowerPoint</Application>
  <PresentationFormat>A4 210 x 297 mm</PresentationFormat>
  <Paragraphs>64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AR P宋朝体M</vt:lpstr>
      <vt:lpstr>AR悠々ゴシック体E</vt:lpstr>
      <vt:lpstr>ＤＦてがき角 Std W4</vt:lpstr>
      <vt:lpstr>HG丸ｺﾞｼｯｸM-PRO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usr1</dc:creator>
  <cp:lastModifiedBy>usr4</cp:lastModifiedBy>
  <cp:revision>555</cp:revision>
  <cp:lastPrinted>2026-05-20T07:26:16Z</cp:lastPrinted>
  <dcterms:created xsi:type="dcterms:W3CDTF">2013-10-18T05:54:41Z</dcterms:created>
  <dcterms:modified xsi:type="dcterms:W3CDTF">2026-05-20T07:44:49Z</dcterms:modified>
</cp:coreProperties>
</file>